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firemizo@gmai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209800"/>
            <a:ext cx="5486400" cy="14478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GOVERNMENT OF MIZORAM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CITIZEN’S CHARTER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800" dirty="0" smtClean="0">
                <a:latin typeface="Arial" pitchFamily="34" charset="0"/>
                <a:cs typeface="Arial" pitchFamily="34" charset="0"/>
              </a:rPr>
            </a:b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for 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800" dirty="0" smtClean="0">
                <a:latin typeface="Arial" pitchFamily="34" charset="0"/>
                <a:cs typeface="Arial" pitchFamily="34" charset="0"/>
              </a:rPr>
            </a:b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Directorate of Fire &amp; Emergency Services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800" dirty="0" smtClean="0">
                <a:latin typeface="Arial" pitchFamily="34" charset="0"/>
                <a:cs typeface="Arial" pitchFamily="34" charset="0"/>
              </a:rPr>
            </a:b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for the year 2020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D:\Pawimawh\Jona\Ashoka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609600"/>
            <a:ext cx="10763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362200" y="4495800"/>
            <a:ext cx="5715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 </a:t>
            </a:r>
            <a:br>
              <a:rPr lang="en-US" sz="1600" dirty="0" smtClean="0">
                <a:latin typeface="Arial" pitchFamily="34" charset="0"/>
                <a:cs typeface="Arial" pitchFamily="34" charset="0"/>
              </a:rPr>
            </a:b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Address		: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Hunthar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Veng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Aizawl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dirty="0" smtClean="0">
                <a:latin typeface="Arial" pitchFamily="34" charset="0"/>
                <a:cs typeface="Arial" pitchFamily="34" charset="0"/>
              </a:rPr>
            </a:b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dirty="0" smtClean="0">
                <a:latin typeface="Arial" pitchFamily="34" charset="0"/>
                <a:cs typeface="Arial" pitchFamily="34" charset="0"/>
              </a:rPr>
            </a:b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Website		: fireservice.mizoram.gov.in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dirty="0" smtClean="0">
                <a:latin typeface="Arial" pitchFamily="34" charset="0"/>
                <a:cs typeface="Arial" pitchFamily="34" charset="0"/>
              </a:rPr>
            </a:b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dirty="0" smtClean="0">
                <a:latin typeface="Arial" pitchFamily="34" charset="0"/>
                <a:cs typeface="Arial" pitchFamily="34" charset="0"/>
              </a:rPr>
            </a:b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Date of issue	: 28</a:t>
            </a:r>
            <a:r>
              <a:rPr lang="en-US" sz="1600" b="1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October 2020</a:t>
            </a:r>
            <a:endParaRPr lang="en-US" sz="1600" dirty="0"/>
          </a:p>
        </p:txBody>
      </p:sp>
      <p:sp>
        <p:nvSpPr>
          <p:cNvPr id="6" name="Rounded Rectangle 5"/>
          <p:cNvSpPr/>
          <p:nvPr/>
        </p:nvSpPr>
        <p:spPr>
          <a:xfrm>
            <a:off x="914400" y="533400"/>
            <a:ext cx="7315200" cy="57150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419600" y="164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989156" y="4202668"/>
            <a:ext cx="3945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Motto : “WE SERVE TO SAVE”</a:t>
            </a:r>
            <a:endParaRPr lang="en-US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</p:spPr>
        <p:txBody>
          <a:bodyPr>
            <a:normAutofit/>
          </a:bodyPr>
          <a:lstStyle/>
          <a:p>
            <a:r>
              <a:rPr lang="en-US" sz="3000" b="1" dirty="0" smtClean="0"/>
              <a:t>“WE  SERVE  TO  SAVE”</a:t>
            </a:r>
            <a:endParaRPr lang="en-US" sz="3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381896" y="2402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00400" y="685800"/>
            <a:ext cx="2819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VISION AND MISSION</a:t>
            </a:r>
            <a:endParaRPr kumimoji="0" lang="en-US" sz="20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68715922"/>
              </p:ext>
            </p:extLst>
          </p:nvPr>
        </p:nvGraphicFramePr>
        <p:xfrm>
          <a:off x="533400" y="1143000"/>
          <a:ext cx="8153400" cy="5120640"/>
        </p:xfrm>
        <a:graphic>
          <a:graphicData uri="http://schemas.openxmlformats.org/drawingml/2006/table">
            <a:tbl>
              <a:tblPr/>
              <a:tblGrid>
                <a:gridCol w="8153400"/>
              </a:tblGrid>
              <a:tr h="131387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VISION </a:t>
                      </a:r>
                      <a:r>
                        <a:rPr lang="en-US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: 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 increase and raise the level of preventive measures and preparedness so as to minimize loss of life and property from </a:t>
                      </a:r>
                      <a:r>
                        <a:rPr lang="en-US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fire </a:t>
                      </a:r>
                      <a:r>
                        <a:rPr lang="en-US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hazards as well as from other emergencies and to inculcate fire safety awareness among the general public.	</a:t>
                      </a:r>
                      <a:endParaRPr lang="en-US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195" marR="57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049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MISSION:</a:t>
                      </a:r>
                    </a:p>
                    <a:p>
                      <a:pPr marL="342900" marR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Enhancing </a:t>
                      </a:r>
                      <a:r>
                        <a:rPr lang="en-US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the capacity in terms of manpower and equipments to be able to realize the </a:t>
                      </a:r>
                      <a:r>
                        <a:rPr lang="en-US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Vision.</a:t>
                      </a:r>
                    </a:p>
                    <a:p>
                      <a:pPr marL="342900" marR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Strengthening </a:t>
                      </a:r>
                      <a:r>
                        <a:rPr lang="en-US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of Fire &amp; Emergency Services as a Service Provider for reaching help to the people in distress, for fire hazards and other emergency purposes in shorter time </a:t>
                      </a:r>
                      <a:r>
                        <a:rPr lang="en-US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period.</a:t>
                      </a:r>
                    </a:p>
                    <a:p>
                      <a:pPr marL="342900" marR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Ensuring </a:t>
                      </a:r>
                      <a:r>
                        <a:rPr lang="en-US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community and public safety and enriching the members of the profession through education and training for prevention and mitigation of fire hazards. </a:t>
                      </a:r>
                      <a:endParaRPr lang="en-US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342900" marR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 </a:t>
                      </a:r>
                      <a:r>
                        <a:rPr lang="en-US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facilitate improvement of public safety through awareness campaigns to the general </a:t>
                      </a:r>
                      <a:r>
                        <a:rPr lang="en-US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public.</a:t>
                      </a:r>
                    </a:p>
                    <a:p>
                      <a:pPr marL="342900" marR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US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 </a:t>
                      </a:r>
                      <a:r>
                        <a:rPr lang="en-US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establish Fire stations in all civil sub-divisions and to reduce Fire Response time to 5 – 15 minutes in the state.</a:t>
                      </a:r>
                    </a:p>
                  </a:txBody>
                  <a:tcPr marL="57195" marR="57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22714" y="164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200400" y="514290"/>
            <a:ext cx="2667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MAIN SERVICES</a:t>
            </a:r>
            <a:endParaRPr kumimoji="0" lang="en-US" sz="20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63403175"/>
              </p:ext>
            </p:extLst>
          </p:nvPr>
        </p:nvGraphicFramePr>
        <p:xfrm>
          <a:off x="152399" y="960601"/>
          <a:ext cx="8382001" cy="5534242"/>
        </p:xfrm>
        <a:graphic>
          <a:graphicData uri="http://schemas.openxmlformats.org/drawingml/2006/table">
            <a:tbl>
              <a:tblPr/>
              <a:tblGrid>
                <a:gridCol w="381000"/>
                <a:gridCol w="2133600"/>
                <a:gridCol w="1066800"/>
                <a:gridCol w="1600200"/>
                <a:gridCol w="1143000"/>
                <a:gridCol w="1143000"/>
                <a:gridCol w="914401"/>
              </a:tblGrid>
              <a:tr h="15330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Sl.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</a:t>
                      </a:r>
                      <a:endParaRPr lang="en-US" sz="10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Services delivered by </a:t>
                      </a:r>
                      <a:r>
                        <a:rPr lang="en-US" sz="10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the department/office </a:t>
                      </a:r>
                      <a:r>
                        <a:rPr lang="en-US" sz="10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 citizens or other departments/ organizations including nongovernmental organizations </a:t>
                      </a: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Responsible official with designation</a:t>
                      </a: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Email and Mobile </a:t>
                      </a:r>
                      <a:endParaRPr lang="en-US" sz="1200" b="1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</a:t>
                      </a:r>
                      <a:r>
                        <a:rPr lang="en-US" sz="12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Phone No.)</a:t>
                      </a: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Process for delivery of service within the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department/ office</a:t>
                      </a: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Documents, if any, required for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Obtaining the service to be submitted by citizen/client</a:t>
                      </a: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Fees, if any, for the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Service with </a:t>
                      </a:r>
                      <a:r>
                        <a:rPr lang="en-US" sz="12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amount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6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n-US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Issue of provisional</a:t>
                      </a:r>
                      <a:r>
                        <a:rPr lang="en-US" sz="10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fire NOC and final fire NOC. </a:t>
                      </a:r>
                      <a:endParaRPr lang="en-US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Director, F&amp;ES </a:t>
                      </a:r>
                      <a:r>
                        <a:rPr lang="en-US" sz="1200" b="1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Hqrs</a:t>
                      </a:r>
                      <a:endParaRPr lang="en-US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Director: 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0389-2341203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en-US" sz="10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SP : 0389-2341066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en-US" sz="105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Addl. SP :</a:t>
                      </a: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0389-234623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en-US" sz="105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Dy.SP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:</a:t>
                      </a: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0389-2306299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en-US" sz="105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E-mail :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100" b="1" u="sng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  <a:hlinkClick r:id="rId2"/>
                        </a:rPr>
                        <a:t>firemizo@gmail.com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Phone </a:t>
                      </a:r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nos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of Fire Stations</a:t>
                      </a: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  <a:p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Aizawl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FS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0389-2322384,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9436730440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112(ERSS)</a:t>
                      </a: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As per guidelines &amp; instructions issued by State/Central dept and the department itself and the general practice of attending emergency calls in the Fire Stations </a:t>
                      </a: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Architectural drawing while applying Fire NOC 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 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  </a:t>
                      </a: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Relevant documents as required by the office depending on the nature of application received</a:t>
                      </a: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Re.1.50 per </a:t>
                      </a:r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sq.metre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for residential building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 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Rs. 3.00 per </a:t>
                      </a:r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sq.metre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for non residential and other installations</a:t>
                      </a: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6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en-US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Service to people</a:t>
                      </a:r>
                      <a:r>
                        <a:rPr lang="en-US" sz="10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for saving life and property and other emergencies by keeping </a:t>
                      </a:r>
                      <a:r>
                        <a:rPr lang="en-US" sz="1000" b="1" baseline="0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equipments</a:t>
                      </a:r>
                      <a:r>
                        <a:rPr lang="en-US" sz="10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and manpower in Fire stations in readiness round the clock</a:t>
                      </a:r>
                      <a:endParaRPr lang="en-US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All Officers under F&amp;ES and Officer In charge of Fire Stations at different places</a:t>
                      </a:r>
                      <a:endParaRPr lang="en-US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6663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en-US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Rescuing</a:t>
                      </a:r>
                      <a:r>
                        <a:rPr lang="en-US" sz="10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/</a:t>
                      </a:r>
                      <a:r>
                        <a:rPr lang="en-US" sz="10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helping people in</a:t>
                      </a:r>
                      <a:r>
                        <a:rPr lang="en-US" sz="10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distress during other  disasters by all available means &amp;ways </a:t>
                      </a:r>
                      <a:endParaRPr lang="en-US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-do-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69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en-US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Prevention</a:t>
                      </a:r>
                      <a:r>
                        <a:rPr lang="en-US" sz="10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of domestic fire outbreaks with all available equipments and education to general public, school children etc. and by keeping equipments/ Fire tenders in readiness in some vulnerable points/ place / streets.</a:t>
                      </a:r>
                      <a:endParaRPr lang="en-US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-do-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43400" y="164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518160"/>
          <a:ext cx="8382001" cy="6035040"/>
        </p:xfrm>
        <a:graphic>
          <a:graphicData uri="http://schemas.openxmlformats.org/drawingml/2006/table">
            <a:tbl>
              <a:tblPr/>
              <a:tblGrid>
                <a:gridCol w="484780"/>
                <a:gridCol w="2189329"/>
                <a:gridCol w="1094664"/>
                <a:gridCol w="1260427"/>
                <a:gridCol w="1476234"/>
                <a:gridCol w="1094664"/>
                <a:gridCol w="781903"/>
              </a:tblGrid>
              <a:tr h="13182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en-US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Launching Fire</a:t>
                      </a:r>
                      <a:r>
                        <a:rPr lang="en-US" sz="12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Safety Awareness campaigns to general public by displaying banners, posters etc and distribution of pamphlets, booklets, leaflets etc. </a:t>
                      </a:r>
                      <a:endParaRPr lang="en-US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-do-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Khatla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FS -101,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0389-2336406,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9436730450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112(ERSS)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 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Kulikawn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FS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0389-2312000,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7628053799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112(ERSS)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 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ITI FS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9366984684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112(ERSS)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 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Bawngkawn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FS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9436727944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112(ERSS)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 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Lunglei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FS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0372-2324101,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0372-2325366,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8794889383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 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Siaha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FS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03835-223085,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9612230834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 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Lawngtlai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FS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03835-232801,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9366593622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 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Tlabung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FS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03834-222189</a:t>
                      </a: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82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</a:t>
                      </a:r>
                      <a:endParaRPr lang="en-US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Fire</a:t>
                      </a:r>
                      <a:r>
                        <a:rPr lang="en-US" sz="12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Safety Awareness Campaigns through electronic and print media, radio and television talk show, public concert etc. </a:t>
                      </a:r>
                      <a:endParaRPr lang="en-US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-do-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95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</a:t>
                      </a:r>
                      <a:endParaRPr lang="en-US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Conducting Fire</a:t>
                      </a:r>
                      <a:r>
                        <a:rPr lang="en-US" sz="12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&amp; Evacuation drills / Mock Drills in Schools, Hospitals, Collages etc as a part of Fire &amp; Emergency safety Awareness campaigns. </a:t>
                      </a:r>
                      <a:endParaRPr lang="en-US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-do-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82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</a:t>
                      </a:r>
                      <a:endParaRPr lang="en-US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Conducting</a:t>
                      </a:r>
                      <a:r>
                        <a:rPr lang="en-US" sz="12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demonstration with Fire engines, Fire extinguisher etc to public as part of Awareness Campaigns.</a:t>
                      </a:r>
                      <a:endParaRPr lang="en-US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-do-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346514" y="76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860170"/>
          <a:ext cx="8382001" cy="3726180"/>
        </p:xfrm>
        <a:graphic>
          <a:graphicData uri="http://schemas.openxmlformats.org/drawingml/2006/table">
            <a:tbl>
              <a:tblPr/>
              <a:tblGrid>
                <a:gridCol w="484780"/>
                <a:gridCol w="2189329"/>
                <a:gridCol w="1094664"/>
                <a:gridCol w="1260427"/>
                <a:gridCol w="1476234"/>
                <a:gridCol w="1094664"/>
                <a:gridCol w="781903"/>
              </a:tblGrid>
              <a:tr h="12420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</a:t>
                      </a:r>
                      <a:endParaRPr lang="en-US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Providing</a:t>
                      </a:r>
                      <a:r>
                        <a:rPr lang="en-US" sz="12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standby protection duty during National days, VVIP/VIP visits, </a:t>
                      </a:r>
                      <a:r>
                        <a:rPr lang="en-US" sz="1200" b="1" baseline="0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Govt</a:t>
                      </a:r>
                      <a:r>
                        <a:rPr lang="en-US" sz="12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and public functions and gathering. </a:t>
                      </a:r>
                      <a:endParaRPr lang="en-US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-do-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Serchhip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FS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03838-222135,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8119884154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 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Mamit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FS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0389-2565077,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7928026822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Champhai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FS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03831-234026,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7628029288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 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Kolasib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FS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03837-222322,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03837-220101,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7627966100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 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Vairengte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FS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9366651918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41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</a:t>
                      </a:r>
                      <a:endParaRPr lang="en-US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Checking/ Audit </a:t>
                      </a:r>
                      <a:r>
                        <a:rPr lang="en-US" sz="12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of Fire fighting equipments  installed at govt. and private buildings, public places etc. </a:t>
                      </a:r>
                      <a:endParaRPr lang="en-US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-do-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19600" y="304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590800" y="514290"/>
            <a:ext cx="41463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SERVICE DELIVERY STANDARD</a:t>
            </a:r>
            <a:endParaRPr kumimoji="0" lang="en-US" sz="20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61625333"/>
              </p:ext>
            </p:extLst>
          </p:nvPr>
        </p:nvGraphicFramePr>
        <p:xfrm>
          <a:off x="380999" y="993648"/>
          <a:ext cx="8305801" cy="5695950"/>
        </p:xfrm>
        <a:graphic>
          <a:graphicData uri="http://schemas.openxmlformats.org/drawingml/2006/table">
            <a:tbl>
              <a:tblPr/>
              <a:tblGrid>
                <a:gridCol w="513103"/>
                <a:gridCol w="3080754"/>
                <a:gridCol w="2475767"/>
                <a:gridCol w="2236177"/>
              </a:tblGrid>
              <a:tr h="2046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Sl.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No.</a:t>
                      </a:r>
                    </a:p>
                  </a:txBody>
                  <a:tcPr marL="57210" marR="57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Services delivered by the department/ office to citizens or other departments/ </a:t>
                      </a: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organizations </a:t>
                      </a: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including non-governmental </a:t>
                      </a: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organizations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210" marR="57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Stipulated time limit for delivery of service (days/weeks/months)2</a:t>
                      </a:r>
                    </a:p>
                  </a:txBody>
                  <a:tcPr marL="57210" marR="57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Remarks, if any</a:t>
                      </a:r>
                    </a:p>
                  </a:txBody>
                  <a:tcPr marL="57210" marR="57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57210" marR="57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Immediate</a:t>
                      </a:r>
                      <a:r>
                        <a:rPr lang="en-US" sz="13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Deployment </a:t>
                      </a: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of </a:t>
                      </a: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Fire Tender </a:t>
                      </a: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and crew at the scene of fire and other incident </a:t>
                      </a: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as </a:t>
                      </a: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and when receiving </a:t>
                      </a: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call / Information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210" marR="57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Within</a:t>
                      </a:r>
                      <a:r>
                        <a:rPr lang="en-US" sz="13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the quickest possible time 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210" marR="57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NIL</a:t>
                      </a:r>
                    </a:p>
                  </a:txBody>
                  <a:tcPr marL="57210" marR="57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57210" marR="57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Deployment of fire tender and crew for Helipad duty</a:t>
                      </a:r>
                    </a:p>
                  </a:txBody>
                  <a:tcPr marL="57210" marR="57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 be in readiness </a:t>
                      </a: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one hour before </a:t>
                      </a: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landing and </a:t>
                      </a: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take-off </a:t>
                      </a: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of Helicopter</a:t>
                      </a:r>
                    </a:p>
                  </a:txBody>
                  <a:tcPr marL="57210" marR="57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Stand by duty provided on regular basis by </a:t>
                      </a: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concerned </a:t>
                      </a: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Fire Stations</a:t>
                      </a:r>
                    </a:p>
                  </a:txBody>
                  <a:tcPr marL="57210" marR="57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</a:txBody>
                  <a:tcPr marL="57210" marR="57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Deployment of fire service personnel for Airport duty at </a:t>
                      </a:r>
                      <a:r>
                        <a:rPr lang="en-US" sz="1300" b="1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Lengpui</a:t>
                      </a: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</a:p>
                  </a:txBody>
                  <a:tcPr marL="57210" marR="57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 be in readiness one hour before landing and take-off of Airplane 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210" marR="57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 help maintain the Airport Fire Safety level at Category VII with the  AAI crew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210" marR="57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210" marR="57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Deployment of fire tender and crew for VVIP &amp; VIP duties</a:t>
                      </a:r>
                    </a:p>
                  </a:txBody>
                  <a:tcPr marL="57210" marR="57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As </a:t>
                      </a: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per the Security arrangement made by concerned authority</a:t>
                      </a:r>
                    </a:p>
                  </a:txBody>
                  <a:tcPr marL="57210" marR="57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NIL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210" marR="57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7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</a:p>
                  </a:txBody>
                  <a:tcPr marL="57210" marR="57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Issue of </a:t>
                      </a: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Provisional</a:t>
                      </a:r>
                      <a:r>
                        <a:rPr lang="en-US" sz="13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Fire </a:t>
                      </a: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NOC for  Residential buildings, commercial buildings, etc.</a:t>
                      </a:r>
                    </a:p>
                  </a:txBody>
                  <a:tcPr marL="57210" marR="57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 days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210" marR="57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NOC application form can be downloaded from </a:t>
                      </a:r>
                      <a:r>
                        <a:rPr lang="en-US" sz="1300" b="1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dept</a:t>
                      </a: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website fireservice.mizoram.gov.in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210" marR="57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1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</a:t>
                      </a:r>
                    </a:p>
                  </a:txBody>
                  <a:tcPr marL="57210" marR="57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Inspection of </a:t>
                      </a: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Residential buildings, commercial buildings, etc. for issue of final </a:t>
                      </a: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Fire NOC</a:t>
                      </a:r>
                    </a:p>
                  </a:txBody>
                  <a:tcPr marL="57210" marR="57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 days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210" marR="57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NIL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7210" marR="572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19600" y="16406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286000" y="923836"/>
            <a:ext cx="480311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GRIEVANCE  REDRESS  MECHANISM</a:t>
            </a:r>
            <a:endParaRPr kumimoji="0" lang="en-US" sz="20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1828800"/>
          <a:ext cx="8077199" cy="2712720"/>
        </p:xfrm>
        <a:graphic>
          <a:graphicData uri="http://schemas.openxmlformats.org/drawingml/2006/table">
            <a:tbl>
              <a:tblPr/>
              <a:tblGrid>
                <a:gridCol w="457200"/>
                <a:gridCol w="2362200"/>
                <a:gridCol w="1524000"/>
                <a:gridCol w="1828800"/>
                <a:gridCol w="1904999"/>
              </a:tblGrid>
              <a:tr h="9808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Sl.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No.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Name of the responsible officer to handle public grievance in the department/office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Contact number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Email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Time limit for redress of grievances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1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Director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0389-2341203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firemizo@gmail.com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r>
                        <a:rPr lang="en-US" sz="13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– 2 weeks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Supdt</a:t>
                      </a: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of </a:t>
                      </a: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Police, F&amp;ES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(SPIO)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0389-2341066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firemizo@gmail.com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r>
                        <a:rPr lang="en-US" sz="13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– 2 weeks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Addl</a:t>
                      </a: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r>
                        <a:rPr lang="en-US" sz="1300" b="1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Supdt</a:t>
                      </a: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of Police, F&amp;ES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(ASPIO)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</a:t>
                      </a: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0389-23406238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firemizo@gmail.com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r>
                        <a:rPr lang="en-US" sz="13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– 2 weeks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19600" y="316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514600" y="742890"/>
            <a:ext cx="45177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LIST OF STAKEHOLDERS/CLIENTS</a:t>
            </a:r>
            <a:endParaRPr kumimoji="0" lang="en-US" sz="20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1295400"/>
          <a:ext cx="7620000" cy="4061460"/>
        </p:xfrm>
        <a:graphic>
          <a:graphicData uri="http://schemas.openxmlformats.org/drawingml/2006/table">
            <a:tbl>
              <a:tblPr/>
              <a:tblGrid>
                <a:gridCol w="831004"/>
                <a:gridCol w="6788996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Sl</a:t>
                      </a: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Stakeholders/Clients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Police </a:t>
                      </a: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Department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Medical Services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Public Health Engineering Department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Power &amp; Electricity Department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Environment, Forest &amp; Climate Change Department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All </a:t>
                      </a: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DM Committee at the State,  District, Block and Village </a:t>
                      </a: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level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NGOs </a:t>
                      </a: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like YMA, MUP, YLA, MTP etc.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19600" y="240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685800"/>
            <a:ext cx="762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u="sng" dirty="0" smtClean="0">
                <a:latin typeface="Arial" pitchFamily="34" charset="0"/>
                <a:cs typeface="Arial" pitchFamily="34" charset="0"/>
              </a:rPr>
              <a:t>EXPECTATIONS OF THE DEPARTMENT/OFFICE FROM CITIZENS/SERVICE RECIPIENTS</a:t>
            </a:r>
            <a:endParaRPr lang="en-US" sz="2000" b="1" u="sng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34574849"/>
              </p:ext>
            </p:extLst>
          </p:nvPr>
        </p:nvGraphicFramePr>
        <p:xfrm>
          <a:off x="609600" y="1478947"/>
          <a:ext cx="8001000" cy="3493420"/>
        </p:xfrm>
        <a:graphic>
          <a:graphicData uri="http://schemas.openxmlformats.org/drawingml/2006/table">
            <a:tbl>
              <a:tblPr/>
              <a:tblGrid>
                <a:gridCol w="638834"/>
                <a:gridCol w="7362166"/>
              </a:tblGrid>
              <a:tr h="6190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Sl.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Expectations of </a:t>
                      </a: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the department/office from citizens/service recipients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 provide necessary assistance in fire ground </a:t>
                      </a:r>
                      <a:r>
                        <a:rPr lang="en-US" sz="1300" b="1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etc</a:t>
                      </a: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as and when called for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 </a:t>
                      </a: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furnish all necessary documents while </a:t>
                      </a: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applying for </a:t>
                      </a: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Fire NOC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 furnish all necessary information while reporting emergency situations 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1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 </a:t>
                      </a: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obey and follow all fire safety measures and guidelines issued by the department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51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en-US" sz="13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 </a:t>
                      </a:r>
                      <a:r>
                        <a:rPr lang="en-US" sz="13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respect and obey all lawful orders and instructions which may be issued by the department as and when the need arises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19600" y="240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Words>1003</Words>
  <Application>Microsoft Office PowerPoint</Application>
  <PresentationFormat>On-screen Show (4:3)</PresentationFormat>
  <Paragraphs>246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GOVERNMENT OF MIZORAM CITIZEN’S CHARTER for  Directorate of Fire &amp; Emergency Services for the year 2020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“WE  SERVE  TO  SAVE”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GOVERNMENT OF MIZORAM CITIZEN’S CHARTER for   Directorate of Fire &amp; Emergency Services for the year 2020  </dc:title>
  <dc:creator>JonA</dc:creator>
  <cp:lastModifiedBy>Fire 1</cp:lastModifiedBy>
  <cp:revision>39</cp:revision>
  <dcterms:created xsi:type="dcterms:W3CDTF">2006-08-16T00:00:00Z</dcterms:created>
  <dcterms:modified xsi:type="dcterms:W3CDTF">2010-02-25T00:02:44Z</dcterms:modified>
</cp:coreProperties>
</file>